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684E-3137-4EB0-BEDE-E98CDD3121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ED83E7-A502-409E-9D38-B71041705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EE6E6FC-87B2-4C6B-BAB2-7F29D76D1B5C}"/>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6494F23A-0A89-4D67-9120-A7A6D859C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CAA61-1270-4514-9463-67658D2BEC76}"/>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375639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2F64-7F4D-43F5-9C85-087C941902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6AA65D-4322-40C7-B294-72756180D9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95F38-BFE7-4F09-A878-C77D73B8D7A0}"/>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85EF8A4A-4A4C-428B-9898-7B2DD9E2E6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088FF8-9477-4979-BD10-0A28A97C5050}"/>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17098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816600-CD66-4273-A20B-0697D2F8A8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EB994-8BAF-4372-BBC7-6E811B937A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54DD12-755E-40DE-9E6F-90B120240758}"/>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3424A68D-2418-4ED4-9060-8FF1371C20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D49B5B-6483-4FE4-B287-1AA3C8C610EA}"/>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428208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BCBE0-1740-4DF1-8A9D-59C145BBE5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00CC4B-C12D-4FC6-852C-9EDA2B93E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F9A486-A681-4AFC-8514-1DC04CC5E83A}"/>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E0FBDD40-89CE-4744-A99C-E358219575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D8F0F4-444E-41A2-ADBF-C3611C6B9DD5}"/>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253656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71F5-3D01-4B12-8C78-471569816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0793AB-E6EB-44D5-A08D-7C00AB86A2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DEE79F-9203-4E28-965D-788C2BBC7F48}"/>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071F2E3D-FFB3-4D6E-9824-F893A7192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982B99-66EC-4881-9C47-39D67A0BCBB8}"/>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272634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5FD3-2A27-4C3D-9218-1F6E19D14C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509C11-4A12-4B13-83B7-BD1CF85D4E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BE736E-B116-4E33-B77E-904FE64D4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0B6F92-B346-45F4-BE9A-72F1B1235CB0}"/>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6" name="Footer Placeholder 5">
            <a:extLst>
              <a:ext uri="{FF2B5EF4-FFF2-40B4-BE49-F238E27FC236}">
                <a16:creationId xmlns:a16="http://schemas.microsoft.com/office/drawing/2014/main" id="{73908FF7-786B-4659-95E0-C287E87DB2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432B4D-FA00-4399-ADB1-74007A5CDBEE}"/>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271062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685D-5334-49A0-B7B2-2BF5A6B79D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41D3D3-78A3-4697-A7FE-CC1B56DD6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9A3CE6-A12D-4EB2-AF0E-E81D632951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43E4BC-7156-4C0C-BC1E-D796122C06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577AD2-40BC-4E94-BA44-6388AFDE47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613ABB-D032-4358-A543-539C949B8B7C}"/>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8" name="Footer Placeholder 7">
            <a:extLst>
              <a:ext uri="{FF2B5EF4-FFF2-40B4-BE49-F238E27FC236}">
                <a16:creationId xmlns:a16="http://schemas.microsoft.com/office/drawing/2014/main" id="{A99AFA67-9BF1-409D-B961-27552DD237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8B0F9F-C5EB-4498-A2C4-96239FCC3417}"/>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112286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40604-94F1-4200-BF19-699CF08A56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C8F527-B7CE-4549-B566-6B0AB32825A5}"/>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4" name="Footer Placeholder 3">
            <a:extLst>
              <a:ext uri="{FF2B5EF4-FFF2-40B4-BE49-F238E27FC236}">
                <a16:creationId xmlns:a16="http://schemas.microsoft.com/office/drawing/2014/main" id="{3378C281-9C32-4A5F-B5E7-D0752F7F84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F7D0B6-09FB-47EB-8812-418FEEBA047F}"/>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215306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7712DD-5C17-45ED-A39C-5032CA4F88F2}"/>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3" name="Footer Placeholder 2">
            <a:extLst>
              <a:ext uri="{FF2B5EF4-FFF2-40B4-BE49-F238E27FC236}">
                <a16:creationId xmlns:a16="http://schemas.microsoft.com/office/drawing/2014/main" id="{F5B79B8A-82AC-4A40-9124-88166F00D5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1B8DF5-CB6E-4249-BB0B-D0E227CCFE2E}"/>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47310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3BA3-3F42-4206-9FA4-000F4B9A4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BB7219-16E6-4C8A-AEE4-58B54F1DB5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DCE134-EDED-414B-97D2-61DF3EA0F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5BFA57-8C5B-4ECF-AC25-1AB68D9A9699}"/>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6" name="Footer Placeholder 5">
            <a:extLst>
              <a:ext uri="{FF2B5EF4-FFF2-40B4-BE49-F238E27FC236}">
                <a16:creationId xmlns:a16="http://schemas.microsoft.com/office/drawing/2014/main" id="{713DE91B-C433-4423-8A9A-65069FBBF7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F87E11-B0FC-4819-9AEA-812825B2CC71}"/>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162409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ED3F-582A-45AC-BCB8-7CBF8AF1A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DE44D6-66CC-458B-A31C-6655F61DE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F54B3E-46E0-4448-9995-F181F9D79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93F88-23BA-48A9-96A9-0641671C7906}"/>
              </a:ext>
            </a:extLst>
          </p:cNvPr>
          <p:cNvSpPr>
            <a:spLocks noGrp="1"/>
          </p:cNvSpPr>
          <p:nvPr>
            <p:ph type="dt" sz="half" idx="10"/>
          </p:nvPr>
        </p:nvSpPr>
        <p:spPr/>
        <p:txBody>
          <a:bodyPr/>
          <a:lstStyle/>
          <a:p>
            <a:fld id="{782D8F45-F476-42C6-8966-AECD74F07AEE}" type="datetimeFigureOut">
              <a:rPr lang="en-GB" smtClean="0"/>
              <a:t>08/11/2020</a:t>
            </a:fld>
            <a:endParaRPr lang="en-GB"/>
          </a:p>
        </p:txBody>
      </p:sp>
      <p:sp>
        <p:nvSpPr>
          <p:cNvPr id="6" name="Footer Placeholder 5">
            <a:extLst>
              <a:ext uri="{FF2B5EF4-FFF2-40B4-BE49-F238E27FC236}">
                <a16:creationId xmlns:a16="http://schemas.microsoft.com/office/drawing/2014/main" id="{B834F67D-D737-4710-9E37-617FB43168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26C697-C1B8-48D8-A0D2-92ABF885D9DE}"/>
              </a:ext>
            </a:extLst>
          </p:cNvPr>
          <p:cNvSpPr>
            <a:spLocks noGrp="1"/>
          </p:cNvSpPr>
          <p:nvPr>
            <p:ph type="sldNum" sz="quarter" idx="12"/>
          </p:nvPr>
        </p:nvSpPr>
        <p:spPr/>
        <p:txBody>
          <a:bodyPr/>
          <a:lstStyle/>
          <a:p>
            <a:fld id="{65388290-0E85-48C6-BADE-037509F2ECF8}" type="slidenum">
              <a:rPr lang="en-GB" smtClean="0"/>
              <a:t>‹#›</a:t>
            </a:fld>
            <a:endParaRPr lang="en-GB"/>
          </a:p>
        </p:txBody>
      </p:sp>
    </p:spTree>
    <p:extLst>
      <p:ext uri="{BB962C8B-B14F-4D97-AF65-F5344CB8AC3E}">
        <p14:creationId xmlns:p14="http://schemas.microsoft.com/office/powerpoint/2010/main" val="3309496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F5B90-FDC4-44D0-8FE6-5BEFA3C76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0A01C7-D103-454F-B28E-9DBC24A60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22C740-D97E-4AF6-B042-B2D3D6E17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D8F45-F476-42C6-8966-AECD74F07AEE}" type="datetimeFigureOut">
              <a:rPr lang="en-GB" smtClean="0"/>
              <a:t>08/11/2020</a:t>
            </a:fld>
            <a:endParaRPr lang="en-GB"/>
          </a:p>
        </p:txBody>
      </p:sp>
      <p:sp>
        <p:nvSpPr>
          <p:cNvPr id="5" name="Footer Placeholder 4">
            <a:extLst>
              <a:ext uri="{FF2B5EF4-FFF2-40B4-BE49-F238E27FC236}">
                <a16:creationId xmlns:a16="http://schemas.microsoft.com/office/drawing/2014/main" id="{314A8A74-6D96-4E09-BDEE-88F93E0162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6CB76A5-0651-43AA-84EC-C66EDA710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88290-0E85-48C6-BADE-037509F2ECF8}" type="slidenum">
              <a:rPr lang="en-GB" smtClean="0"/>
              <a:t>‹#›</a:t>
            </a:fld>
            <a:endParaRPr lang="en-GB"/>
          </a:p>
        </p:txBody>
      </p:sp>
    </p:spTree>
    <p:extLst>
      <p:ext uri="{BB962C8B-B14F-4D97-AF65-F5344CB8AC3E}">
        <p14:creationId xmlns:p14="http://schemas.microsoft.com/office/powerpoint/2010/main" val="72845205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10885/COVID-19_Infection_prevention_and_control_guidance_FINAL_PDF_20082020.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64EA5E8-0B45-4F33-AC6B-0F09FBB03E5F}"/>
              </a:ext>
            </a:extLst>
          </p:cNvPr>
          <p:cNvGraphicFramePr>
            <a:graphicFrameLocks noGrp="1"/>
          </p:cNvGraphicFramePr>
          <p:nvPr>
            <p:extLst>
              <p:ext uri="{D42A27DB-BD31-4B8C-83A1-F6EECF244321}">
                <p14:modId xmlns:p14="http://schemas.microsoft.com/office/powerpoint/2010/main" val="1478475841"/>
              </p:ext>
            </p:extLst>
          </p:nvPr>
        </p:nvGraphicFramePr>
        <p:xfrm>
          <a:off x="871269" y="439947"/>
          <a:ext cx="10791645" cy="6018730"/>
        </p:xfrm>
        <a:graphic>
          <a:graphicData uri="http://schemas.openxmlformats.org/drawingml/2006/table">
            <a:tbl>
              <a:tblPr firstRow="1" firstCol="1" bandRow="1">
                <a:tableStyleId>{5C22544A-7EE6-4342-B048-85BDC9FD1C3A}</a:tableStyleId>
              </a:tblPr>
              <a:tblGrid>
                <a:gridCol w="4154593">
                  <a:extLst>
                    <a:ext uri="{9D8B030D-6E8A-4147-A177-3AD203B41FA5}">
                      <a16:colId xmlns:a16="http://schemas.microsoft.com/office/drawing/2014/main" val="1911374359"/>
                    </a:ext>
                  </a:extLst>
                </a:gridCol>
                <a:gridCol w="5510728">
                  <a:extLst>
                    <a:ext uri="{9D8B030D-6E8A-4147-A177-3AD203B41FA5}">
                      <a16:colId xmlns:a16="http://schemas.microsoft.com/office/drawing/2014/main" val="1232489306"/>
                    </a:ext>
                  </a:extLst>
                </a:gridCol>
                <a:gridCol w="1126324">
                  <a:extLst>
                    <a:ext uri="{9D8B030D-6E8A-4147-A177-3AD203B41FA5}">
                      <a16:colId xmlns:a16="http://schemas.microsoft.com/office/drawing/2014/main" val="2316846355"/>
                    </a:ext>
                  </a:extLst>
                </a:gridCol>
              </a:tblGrid>
              <a:tr h="142055">
                <a:tc gridSpan="2">
                  <a:txBody>
                    <a:bodyPr/>
                    <a:lstStyle/>
                    <a:p>
                      <a:pPr algn="ctr">
                        <a:lnSpc>
                          <a:spcPct val="107000"/>
                        </a:lnSpc>
                        <a:spcAft>
                          <a:spcPts val="800"/>
                        </a:spcAft>
                      </a:pPr>
                      <a:r>
                        <a:rPr lang="en-GB" sz="1400" dirty="0">
                          <a:effectLst/>
                        </a:rPr>
                        <a:t>Criteria required to carry on treating clients during Lock Down MKII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hMerge="1">
                  <a:txBody>
                    <a:bodyPr/>
                    <a:lstStyle/>
                    <a:p>
                      <a:endParaRPr lang="en-GB"/>
                    </a:p>
                  </a:txBody>
                  <a:tcPr/>
                </a:tc>
                <a:tc>
                  <a:txBody>
                    <a:bodyPr/>
                    <a:lstStyle/>
                    <a:p>
                      <a:pPr>
                        <a:lnSpc>
                          <a:spcPct val="107000"/>
                        </a:lnSpc>
                        <a:spcAft>
                          <a:spcPts val="80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3015947994"/>
                  </a:ext>
                </a:extLst>
              </a:tr>
              <a:tr h="250260">
                <a:tc>
                  <a:txBody>
                    <a:bodyPr/>
                    <a:lstStyle/>
                    <a:p>
                      <a:pPr>
                        <a:lnSpc>
                          <a:spcPct val="107000"/>
                        </a:lnSpc>
                        <a:spcAft>
                          <a:spcPts val="800"/>
                        </a:spcAft>
                      </a:pPr>
                      <a:r>
                        <a:rPr lang="en-GB" dirty="0"/>
                        <a:t>INDUSTRY/GOVERNMENT STANDARD</a:t>
                      </a:r>
                    </a:p>
                  </a:txBody>
                  <a:tcPr marL="37590" marR="37590" marT="0" marB="0"/>
                </a:tc>
                <a:tc>
                  <a:txBody>
                    <a:bodyPr/>
                    <a:lstStyle/>
                    <a:p>
                      <a:pPr>
                        <a:lnSpc>
                          <a:spcPct val="107000"/>
                        </a:lnSpc>
                        <a:spcAft>
                          <a:spcPts val="800"/>
                        </a:spcAft>
                      </a:pPr>
                      <a:r>
                        <a:rPr lang="en-GB" dirty="0"/>
                        <a:t>SMOOTHING KNOTS STATEMENT</a:t>
                      </a:r>
                    </a:p>
                  </a:txBody>
                  <a:tcPr marL="37590" marR="37590" marT="0" marB="0"/>
                </a:tc>
                <a:tc>
                  <a:txBody>
                    <a:bodyPr/>
                    <a:lstStyle/>
                    <a:p>
                      <a:pPr>
                        <a:lnSpc>
                          <a:spcPct val="107000"/>
                        </a:lnSpc>
                        <a:spcAft>
                          <a:spcPts val="800"/>
                        </a:spcAft>
                      </a:pPr>
                      <a:r>
                        <a:rPr lang="en-GB" dirty="0"/>
                        <a:t>POSITION</a:t>
                      </a:r>
                    </a:p>
                  </a:txBody>
                  <a:tcPr marL="37590" marR="37590" marT="0" marB="0"/>
                </a:tc>
                <a:extLst>
                  <a:ext uri="{0D108BD9-81ED-4DB2-BD59-A6C34878D82A}">
                    <a16:rowId xmlns:a16="http://schemas.microsoft.com/office/drawing/2014/main" val="4066992173"/>
                  </a:ext>
                </a:extLst>
              </a:tr>
              <a:tr h="378221">
                <a:tc>
                  <a:txBody>
                    <a:bodyPr/>
                    <a:lstStyle/>
                    <a:p>
                      <a:pPr>
                        <a:lnSpc>
                          <a:spcPct val="107000"/>
                        </a:lnSpc>
                        <a:spcAft>
                          <a:spcPts val="800"/>
                        </a:spcAft>
                      </a:pPr>
                      <a:r>
                        <a:rPr lang="en-GB" sz="1200" dirty="0">
                          <a:effectLst/>
                        </a:rPr>
                        <a:t>Massage therapists/practitioners must be qualified to level 4 or above to continue working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Vicci is qualified to Level 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2417880542"/>
                  </a:ext>
                </a:extLst>
              </a:tr>
              <a:tr h="506182">
                <a:tc>
                  <a:txBody>
                    <a:bodyPr/>
                    <a:lstStyle/>
                    <a:p>
                      <a:pPr>
                        <a:lnSpc>
                          <a:spcPct val="107000"/>
                        </a:lnSpc>
                        <a:spcAft>
                          <a:spcPts val="800"/>
                        </a:spcAft>
                      </a:pPr>
                      <a:r>
                        <a:rPr lang="en-GB" sz="1200">
                          <a:effectLst/>
                        </a:rPr>
                        <a:t>The clinic is permitted in a home-based setting only if there is separate access &amp; no shared facilities with the household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Separate side access is used &amp; the clinic is a separate building from the house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411456001"/>
                  </a:ext>
                </a:extLst>
              </a:tr>
              <a:tr h="762103">
                <a:tc>
                  <a:txBody>
                    <a:bodyPr/>
                    <a:lstStyle/>
                    <a:p>
                      <a:pPr>
                        <a:lnSpc>
                          <a:spcPct val="107000"/>
                        </a:lnSpc>
                        <a:spcAft>
                          <a:spcPts val="800"/>
                        </a:spcAft>
                      </a:pPr>
                      <a:r>
                        <a:rPr lang="en-GB" sz="1200">
                          <a:effectLst/>
                        </a:rPr>
                        <a:t>Face to Face appointments are agreed with clients after a remote/online screening &amp; history taking process that ascertains that F2F is absolutely necessary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There is already a Covid Screening Process in place since July 2020. I will be adding a conversation that includes ascertain that you are in pain or have a specific injury &amp; reducing treatment times to 30 minutes to reduce contact time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2857485465"/>
                  </a:ext>
                </a:extLst>
              </a:tr>
              <a:tr h="1018025">
                <a:tc>
                  <a:txBody>
                    <a:bodyPr/>
                    <a:lstStyle/>
                    <a:p>
                      <a:pPr>
                        <a:lnSpc>
                          <a:spcPct val="107000"/>
                        </a:lnSpc>
                        <a:spcAft>
                          <a:spcPts val="800"/>
                        </a:spcAft>
                      </a:pPr>
                      <a:r>
                        <a:rPr lang="en-GB" sz="1200">
                          <a:effectLst/>
                        </a:rPr>
                        <a:t>Face to Face appointments &amp; treatments are deemed necessary if they would prevent escalation of a condition which may require access to NHS services, or which will have a dramatic detrimental effect on daily living</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This is a change in current practice. It’s clear that whilst some of you come in for regular maintenance, during this period, NO PRACTITIONER should be treating clients unless they have SPECIFIC issues, namely an acute injury or in acute or chronic pain.  As above contact times will be reduced to 30 minutes to comply with this.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653356947"/>
                  </a:ext>
                </a:extLst>
              </a:tr>
              <a:tr h="1145360">
                <a:tc>
                  <a:txBody>
                    <a:bodyPr/>
                    <a:lstStyle/>
                    <a:p>
                      <a:pPr>
                        <a:lnSpc>
                          <a:spcPct val="107000"/>
                        </a:lnSpc>
                        <a:spcAft>
                          <a:spcPts val="800"/>
                        </a:spcAft>
                      </a:pPr>
                      <a:r>
                        <a:rPr lang="en-GB" sz="1200">
                          <a:effectLst/>
                        </a:rPr>
                        <a:t>Face to Face appointment times must be kept to an absolute minimum &amp; massage must not be the main focus of the appointment. </a:t>
                      </a:r>
                    </a:p>
                    <a:p>
                      <a:pPr>
                        <a:lnSpc>
                          <a:spcPct val="107000"/>
                        </a:lnSpc>
                        <a:spcAft>
                          <a:spcPts val="800"/>
                        </a:spcAft>
                      </a:pPr>
                      <a:r>
                        <a:rPr lang="en-GB" sz="1200">
                          <a:effectLst/>
                        </a:rPr>
                        <a:t>Massage for relaxation &amp; as a regular maintenance treatment is not permitted during this lockdown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Again, change in current practice. See above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2557114483"/>
                  </a:ext>
                </a:extLst>
              </a:tr>
              <a:tr h="142055">
                <a:tc>
                  <a:txBody>
                    <a:bodyPr/>
                    <a:lstStyle/>
                    <a:p>
                      <a:pPr>
                        <a:lnSpc>
                          <a:spcPct val="107000"/>
                        </a:lnSpc>
                        <a:spcAft>
                          <a:spcPts val="800"/>
                        </a:spcAft>
                      </a:pPr>
                      <a:r>
                        <a:rPr lang="en-GB" sz="1200">
                          <a:effectLst/>
                        </a:rPr>
                        <a:t>Home visits are not permitted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Not applicable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rPr>
                        <a:t>N/A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929186252"/>
                  </a:ext>
                </a:extLst>
              </a:tr>
              <a:tr h="506182">
                <a:tc>
                  <a:txBody>
                    <a:bodyPr/>
                    <a:lstStyle/>
                    <a:p>
                      <a:pPr>
                        <a:lnSpc>
                          <a:spcPct val="107000"/>
                        </a:lnSpc>
                        <a:spcAft>
                          <a:spcPts val="800"/>
                        </a:spcAft>
                      </a:pPr>
                      <a:r>
                        <a:rPr lang="en-GB" sz="1200" u="sng"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Public Health England (PHE) Infection Prevention &amp; Control (IPC) guidance</a:t>
                      </a:r>
                      <a:r>
                        <a:rPr lang="en-GB" sz="1200" dirty="0">
                          <a:solidFill>
                            <a:schemeClr val="tx1">
                              <a:lumMod val="95000"/>
                              <a:lumOff val="5000"/>
                            </a:schemeClr>
                          </a:solidFill>
                          <a:effectLst/>
                        </a:rPr>
                        <a:t> </a:t>
                      </a:r>
                      <a:r>
                        <a:rPr lang="en-GB" sz="1200" dirty="0">
                          <a:effectLst/>
                        </a:rPr>
                        <a:t>must be followed for use of PPE &amp; cleaning protocols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All compliant following on from last Lock Down.  Masks must be worn by clients at all times, unless there is a medical exempt reason that prevents you from wearing one.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2543107750"/>
                  </a:ext>
                </a:extLst>
              </a:tr>
              <a:tr h="762103">
                <a:tc>
                  <a:txBody>
                    <a:bodyPr/>
                    <a:lstStyle/>
                    <a:p>
                      <a:pPr>
                        <a:lnSpc>
                          <a:spcPct val="107000"/>
                        </a:lnSpc>
                        <a:spcAft>
                          <a:spcPts val="800"/>
                        </a:spcAft>
                      </a:pPr>
                      <a:r>
                        <a:rPr lang="en-GB" sz="1200">
                          <a:effectLst/>
                        </a:rPr>
                        <a:t>Therapists must clearly document the process of clinical decision making in their notes with particular attention on the justification for Face to Face appointment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dirty="0">
                          <a:effectLst/>
                        </a:rPr>
                        <a:t>Pre-consultation assessments in place via phone/WhatsApp/ Zoom prior to each appointment taking place.  Treatment notes remain consistent with regular practice but contain clear justification for treatment during LD2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sym typeface="Wingdings" panose="05000000000000000000" pitchFamily="2" charset="2"/>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4044100883"/>
                  </a:ext>
                </a:extLst>
              </a:tr>
              <a:tr h="250260">
                <a:tc>
                  <a:txBody>
                    <a:bodyPr/>
                    <a:lstStyle/>
                    <a:p>
                      <a:pPr>
                        <a:lnSpc>
                          <a:spcPct val="107000"/>
                        </a:lnSpc>
                        <a:spcAft>
                          <a:spcPts val="800"/>
                        </a:spcAft>
                      </a:pPr>
                      <a:r>
                        <a:rPr lang="en-GB" sz="1200">
                          <a:effectLst/>
                        </a:rPr>
                        <a:t>Students are not allowed to practice on any person during LD2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nSpc>
                          <a:spcPct val="107000"/>
                        </a:lnSpc>
                        <a:spcAft>
                          <a:spcPts val="800"/>
                        </a:spcAft>
                      </a:pPr>
                      <a:r>
                        <a:rPr lang="en-GB" sz="1200">
                          <a:effectLst/>
                        </a:rPr>
                        <a:t>Not applicable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tc>
                  <a:txBody>
                    <a:bodyPr/>
                    <a:lstStyle/>
                    <a:p>
                      <a:pPr algn="ctr">
                        <a:lnSpc>
                          <a:spcPct val="107000"/>
                        </a:lnSpc>
                        <a:spcAft>
                          <a:spcPts val="800"/>
                        </a:spcAft>
                      </a:pPr>
                      <a:r>
                        <a:rPr lang="en-GB" sz="1200" dirty="0">
                          <a:effectLst/>
                        </a:rPr>
                        <a:t>N/A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590" marR="37590" marT="0" marB="0"/>
                </a:tc>
                <a:extLst>
                  <a:ext uri="{0D108BD9-81ED-4DB2-BD59-A6C34878D82A}">
                    <a16:rowId xmlns:a16="http://schemas.microsoft.com/office/drawing/2014/main" val="2810707135"/>
                  </a:ext>
                </a:extLst>
              </a:tr>
            </a:tbl>
          </a:graphicData>
        </a:graphic>
      </p:graphicFrame>
    </p:spTree>
    <p:extLst>
      <p:ext uri="{BB962C8B-B14F-4D97-AF65-F5344CB8AC3E}">
        <p14:creationId xmlns:p14="http://schemas.microsoft.com/office/powerpoint/2010/main" val="48685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438</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Vicci Simpson</dc:creator>
  <cp:lastModifiedBy>Vicci Simpson</cp:lastModifiedBy>
  <cp:revision>1</cp:revision>
  <dcterms:created xsi:type="dcterms:W3CDTF">2020-11-08T13:57:07Z</dcterms:created>
  <dcterms:modified xsi:type="dcterms:W3CDTF">2020-11-08T14:04:54Z</dcterms:modified>
</cp:coreProperties>
</file>